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Poppins Light" panose="00000400000000000000" pitchFamily="2" charset="0"/>
      <p:regular r:id="rId16"/>
    </p:embeddedFont>
    <p:embeddedFont>
      <p:font typeface="Roboto Light" panose="02000000000000000000" pitchFamily="2" charset="0"/>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1" d="100"/>
          <a:sy n="91" d="100"/>
        </p:scale>
        <p:origin x="68"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764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95129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81700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9096189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094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154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814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976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264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567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353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123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15245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21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525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491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055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412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589076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11191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395784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10572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880183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389476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38626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10/29/2024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86017034"/>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1836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AI-Based Hand Sign Detection and Sign Language Interpretation</a:t>
            </a:r>
            <a:endParaRPr lang="en-US" sz="4450" dirty="0"/>
          </a:p>
        </p:txBody>
      </p:sp>
      <p:sp>
        <p:nvSpPr>
          <p:cNvPr id="4" name="Text 1"/>
          <p:cNvSpPr/>
          <p:nvPr/>
        </p:nvSpPr>
        <p:spPr>
          <a:xfrm>
            <a:off x="6280190" y="458485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Empowering Communication with Artificial Intelligence.</a:t>
            </a:r>
            <a:endParaRPr lang="en-US" sz="1750" dirty="0"/>
          </a:p>
        </p:txBody>
      </p:sp>
      <p:sp>
        <p:nvSpPr>
          <p:cNvPr id="5" name="Text 2"/>
          <p:cNvSpPr/>
          <p:nvPr/>
        </p:nvSpPr>
        <p:spPr>
          <a:xfrm>
            <a:off x="6280190" y="5202912"/>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3"/>
          <p:cNvSpPr/>
          <p:nvPr/>
        </p:nvSpPr>
        <p:spPr>
          <a:xfrm>
            <a:off x="6280190" y="5820966"/>
            <a:ext cx="7556421" cy="290274"/>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Roboto Light" pitchFamily="34" charset="0"/>
                <a:ea typeface="Roboto Light" pitchFamily="34" charset="-122"/>
                <a:cs typeface="Roboto Light" pitchFamily="34" charset="-120"/>
              </a:rPr>
              <a:t>by Mannan Singh</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965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Real-time Hand Sign Detection</a:t>
            </a:r>
            <a:endParaRPr lang="en-US" sz="4450" dirty="0"/>
          </a:p>
        </p:txBody>
      </p:sp>
      <p:sp>
        <p:nvSpPr>
          <p:cNvPr id="4" name="Text 1"/>
          <p:cNvSpPr/>
          <p:nvPr/>
        </p:nvSpPr>
        <p:spPr>
          <a:xfrm>
            <a:off x="793790" y="377737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Leveraging cutting-edge computer vision and deep learning frameworks, our solution enables responsive, high-accuracy hand sign detection for real-time sign language interpretation.</a:t>
            </a:r>
            <a:endParaRPr lang="en-US" sz="1750" dirty="0"/>
          </a:p>
        </p:txBody>
      </p:sp>
      <p:sp>
        <p:nvSpPr>
          <p:cNvPr id="5" name="Text 2"/>
          <p:cNvSpPr/>
          <p:nvPr/>
        </p:nvSpPr>
        <p:spPr>
          <a:xfrm>
            <a:off x="793790" y="5121235"/>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By streamlining model deployment on lightweight platforms, we ensure low-latency performance, making this technology truly accessible and practical for real-world applications.</a:t>
            </a:r>
            <a:endParaRPr lang="en-US" sz="1750" dirty="0"/>
          </a:p>
        </p:txBody>
      </p:sp>
      <p:pic>
        <p:nvPicPr>
          <p:cNvPr id="3076" name="Picture 4" descr="Hand Gesture Recognition using ML Algorithms">
            <a:extLst>
              <a:ext uri="{FF2B5EF4-FFF2-40B4-BE49-F238E27FC236}">
                <a16:creationId xmlns:a16="http://schemas.microsoft.com/office/drawing/2014/main" id="{8E11B216-C9CE-F747-6CA3-D98C11A72C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67" t="841" r="29549"/>
          <a:stretch/>
        </p:blipFill>
        <p:spPr bwMode="auto">
          <a:xfrm>
            <a:off x="9144000" y="0"/>
            <a:ext cx="5486400" cy="8228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793790" y="1302306"/>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Real-World Applications of Sign Language Recognition</a:t>
            </a:r>
            <a:endParaRPr lang="en-US" sz="4450" dirty="0"/>
          </a:p>
        </p:txBody>
      </p:sp>
      <p:sp>
        <p:nvSpPr>
          <p:cNvPr id="4" name="Text 1"/>
          <p:cNvSpPr/>
          <p:nvPr/>
        </p:nvSpPr>
        <p:spPr>
          <a:xfrm>
            <a:off x="793790" y="376880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Our sign language recognition technology has a wide range of real-world applications, from educational settings to public services, enhancing communication and independence for the deaf and hard-of-hearing (DHH) community.</a:t>
            </a:r>
            <a:endParaRPr lang="en-US" sz="1750" dirty="0"/>
          </a:p>
        </p:txBody>
      </p:sp>
      <p:sp>
        <p:nvSpPr>
          <p:cNvPr id="5" name="Text 2"/>
          <p:cNvSpPr/>
          <p:nvPr/>
        </p:nvSpPr>
        <p:spPr>
          <a:xfrm>
            <a:off x="793790" y="54755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Smart displays, wearable devices, and mobile apps can integrate our AI-powered sign language interpretation, providing assistive technology that empowers the DHH with greater accessibility and inclusion in their daily lives.</a:t>
            </a:r>
            <a:endParaRPr lang="en-US" sz="1750" dirty="0"/>
          </a:p>
        </p:txBody>
      </p:sp>
      <p:pic>
        <p:nvPicPr>
          <p:cNvPr id="5122" name="Picture 2" descr="Community Resources - RISE Interpreting">
            <a:extLst>
              <a:ext uri="{FF2B5EF4-FFF2-40B4-BE49-F238E27FC236}">
                <a16:creationId xmlns:a16="http://schemas.microsoft.com/office/drawing/2014/main" id="{D7762E0B-B6E9-F15F-C52E-6DC61AC0AF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156"/>
          <a:stretch/>
        </p:blipFill>
        <p:spPr bwMode="auto">
          <a:xfrm>
            <a:off x="9144001" y="0"/>
            <a:ext cx="5486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38889"/>
            <a:ext cx="7556421" cy="2835116"/>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Conclusion:             Bridging Communication Gaps with AI-Powered Sign Language Recognition</a:t>
            </a:r>
            <a:endParaRPr lang="en-US" sz="4450" dirty="0"/>
          </a:p>
        </p:txBody>
      </p:sp>
      <p:sp>
        <p:nvSpPr>
          <p:cNvPr id="4" name="Text 1"/>
          <p:cNvSpPr/>
          <p:nvPr/>
        </p:nvSpPr>
        <p:spPr>
          <a:xfrm>
            <a:off x="793790" y="381416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Our AI-driven hand sign detection technology aims to create a more inclusive world by empowering the deaf and hard-of-hearing community with accessible communication tools.</a:t>
            </a:r>
            <a:endParaRPr lang="en-US" sz="1750" dirty="0"/>
          </a:p>
        </p:txBody>
      </p:sp>
      <p:sp>
        <p:nvSpPr>
          <p:cNvPr id="5" name="Text 2"/>
          <p:cNvSpPr/>
          <p:nvPr/>
        </p:nvSpPr>
        <p:spPr>
          <a:xfrm>
            <a:off x="793790" y="515802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Looking ahead, we plan to expand our dataset, fine-tune our models, and integrate new features like gesture-to-speech translation and multilingual sign language support.</a:t>
            </a:r>
            <a:endParaRPr lang="en-US" sz="1750" dirty="0"/>
          </a:p>
        </p:txBody>
      </p:sp>
      <p:sp>
        <p:nvSpPr>
          <p:cNvPr id="6" name="Text 3"/>
          <p:cNvSpPr/>
          <p:nvPr/>
        </p:nvSpPr>
        <p:spPr>
          <a:xfrm>
            <a:off x="793790" y="6501884"/>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Our vision is to develop a universally accessible solution that enhances inclusivity and breaks down communication barriers, fostering a more connected and equitable society.</a:t>
            </a:r>
            <a:endParaRPr lang="en-US" sz="1750" dirty="0"/>
          </a:p>
        </p:txBody>
      </p:sp>
      <p:pic>
        <p:nvPicPr>
          <p:cNvPr id="4098" name="Picture 2" descr="Understanding Deaf Etiquette: Essential Guide for Respectful Communication  - DeafWebsites">
            <a:extLst>
              <a:ext uri="{FF2B5EF4-FFF2-40B4-BE49-F238E27FC236}">
                <a16:creationId xmlns:a16="http://schemas.microsoft.com/office/drawing/2014/main" id="{6F3EEB9B-7F73-0FAB-50DB-88E8962F7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4647" y="-1"/>
            <a:ext cx="6065754" cy="81958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alpha val="80000"/>
            </a:srgbClr>
          </a:solidFill>
          <a:ln/>
        </p:spPr>
      </p:sp>
      <p:sp>
        <p:nvSpPr>
          <p:cNvPr id="4" name="Text 1"/>
          <p:cNvSpPr/>
          <p:nvPr/>
        </p:nvSpPr>
        <p:spPr>
          <a:xfrm>
            <a:off x="1644491" y="3405902"/>
            <a:ext cx="11341298" cy="1417677"/>
          </a:xfrm>
          <a:prstGeom prst="rect">
            <a:avLst/>
          </a:prstGeom>
          <a:noFill/>
          <a:ln/>
        </p:spPr>
        <p:txBody>
          <a:bodyPr wrap="none" lIns="0" tIns="0" rIns="0" bIns="0" rtlCol="0" anchor="t"/>
          <a:lstStyle/>
          <a:p>
            <a:pPr marL="0" indent="0" algn="ctr">
              <a:lnSpc>
                <a:spcPts val="11150"/>
              </a:lnSpc>
              <a:buNone/>
            </a:pPr>
            <a:r>
              <a:rPr lang="en-US" sz="8900" b="1" dirty="0">
                <a:solidFill>
                  <a:srgbClr val="F2F2F3"/>
                </a:solidFill>
                <a:latin typeface="Poppins Light" pitchFamily="34" charset="0"/>
                <a:ea typeface="Poppins Light" pitchFamily="34" charset="-122"/>
                <a:cs typeface="Poppins Light" pitchFamily="34" charset="-120"/>
              </a:rPr>
              <a:t>Thank you.</a:t>
            </a:r>
            <a:endParaRPr lang="en-US" sz="8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91740"/>
            <a:ext cx="12995077"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The Importance of Sign Language Recognition</a:t>
            </a:r>
            <a:endParaRPr lang="en-US" sz="4450" dirty="0"/>
          </a:p>
        </p:txBody>
      </p:sp>
      <p:sp>
        <p:nvSpPr>
          <p:cNvPr id="3" name="Shape 1"/>
          <p:cNvSpPr/>
          <p:nvPr/>
        </p:nvSpPr>
        <p:spPr>
          <a:xfrm>
            <a:off x="793790" y="3795832"/>
            <a:ext cx="510302" cy="510302"/>
          </a:xfrm>
          <a:prstGeom prst="roundRect">
            <a:avLst>
              <a:gd name="adj" fmla="val 18669"/>
            </a:avLst>
          </a:prstGeom>
          <a:solidFill>
            <a:srgbClr val="3D3D42"/>
          </a:solidFill>
          <a:ln w="7620">
            <a:solidFill>
              <a:srgbClr val="56565B"/>
            </a:solidFill>
            <a:prstDash val="solid"/>
          </a:ln>
        </p:spPr>
      </p:sp>
      <p:sp>
        <p:nvSpPr>
          <p:cNvPr id="4" name="Text 2"/>
          <p:cNvSpPr/>
          <p:nvPr/>
        </p:nvSpPr>
        <p:spPr>
          <a:xfrm>
            <a:off x="999173" y="3880842"/>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5" name="Text 3"/>
          <p:cNvSpPr/>
          <p:nvPr/>
        </p:nvSpPr>
        <p:spPr>
          <a:xfrm>
            <a:off x="1530906" y="37958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Accessibility</a:t>
            </a:r>
            <a:endParaRPr lang="en-US" sz="2200" dirty="0"/>
          </a:p>
        </p:txBody>
      </p:sp>
      <p:sp>
        <p:nvSpPr>
          <p:cNvPr id="6" name="Text 4"/>
          <p:cNvSpPr/>
          <p:nvPr/>
        </p:nvSpPr>
        <p:spPr>
          <a:xfrm>
            <a:off x="1530906" y="4286250"/>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Enabling seamless communication and inclusion for the deaf and hard-of-hearing community.</a:t>
            </a:r>
            <a:endParaRPr lang="en-US" sz="1750" dirty="0"/>
          </a:p>
        </p:txBody>
      </p:sp>
      <p:sp>
        <p:nvSpPr>
          <p:cNvPr id="7" name="Shape 5"/>
          <p:cNvSpPr/>
          <p:nvPr/>
        </p:nvSpPr>
        <p:spPr>
          <a:xfrm>
            <a:off x="5216962" y="3795832"/>
            <a:ext cx="510302" cy="510302"/>
          </a:xfrm>
          <a:prstGeom prst="roundRect">
            <a:avLst>
              <a:gd name="adj" fmla="val 18669"/>
            </a:avLst>
          </a:prstGeom>
          <a:solidFill>
            <a:srgbClr val="3D3D42"/>
          </a:solidFill>
          <a:ln w="7620">
            <a:solidFill>
              <a:srgbClr val="56565B"/>
            </a:solidFill>
            <a:prstDash val="solid"/>
          </a:ln>
        </p:spPr>
      </p:sp>
      <p:sp>
        <p:nvSpPr>
          <p:cNvPr id="8" name="Text 6"/>
          <p:cNvSpPr/>
          <p:nvPr/>
        </p:nvSpPr>
        <p:spPr>
          <a:xfrm>
            <a:off x="5374719" y="3880842"/>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9" name="Text 7"/>
          <p:cNvSpPr/>
          <p:nvPr/>
        </p:nvSpPr>
        <p:spPr>
          <a:xfrm>
            <a:off x="5954078" y="3795832"/>
            <a:ext cx="2914769"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Cultural Preservation</a:t>
            </a:r>
            <a:endParaRPr lang="en-US" sz="2200" dirty="0"/>
          </a:p>
        </p:txBody>
      </p:sp>
      <p:sp>
        <p:nvSpPr>
          <p:cNvPr id="10" name="Text 8"/>
          <p:cNvSpPr/>
          <p:nvPr/>
        </p:nvSpPr>
        <p:spPr>
          <a:xfrm>
            <a:off x="5954078" y="428625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Safeguarding and promoting the rich diversity of sign language dialects and traditions.</a:t>
            </a:r>
            <a:endParaRPr lang="en-US" sz="1750" dirty="0"/>
          </a:p>
        </p:txBody>
      </p:sp>
      <p:sp>
        <p:nvSpPr>
          <p:cNvPr id="11" name="Shape 9"/>
          <p:cNvSpPr/>
          <p:nvPr/>
        </p:nvSpPr>
        <p:spPr>
          <a:xfrm>
            <a:off x="9640133" y="3795832"/>
            <a:ext cx="510302" cy="510302"/>
          </a:xfrm>
          <a:prstGeom prst="roundRect">
            <a:avLst>
              <a:gd name="adj" fmla="val 18669"/>
            </a:avLst>
          </a:prstGeom>
          <a:solidFill>
            <a:srgbClr val="3D3D42"/>
          </a:solidFill>
          <a:ln w="7620">
            <a:solidFill>
              <a:srgbClr val="56565B"/>
            </a:solidFill>
            <a:prstDash val="solid"/>
          </a:ln>
        </p:spPr>
      </p:sp>
      <p:sp>
        <p:nvSpPr>
          <p:cNvPr id="12" name="Text 10"/>
          <p:cNvSpPr/>
          <p:nvPr/>
        </p:nvSpPr>
        <p:spPr>
          <a:xfrm>
            <a:off x="9795748" y="3880842"/>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3" name="Text 11"/>
          <p:cNvSpPr/>
          <p:nvPr/>
        </p:nvSpPr>
        <p:spPr>
          <a:xfrm>
            <a:off x="10377249" y="3795832"/>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Technological Advancement</a:t>
            </a:r>
            <a:endParaRPr lang="en-US" sz="2200" dirty="0"/>
          </a:p>
        </p:txBody>
      </p:sp>
      <p:sp>
        <p:nvSpPr>
          <p:cNvPr id="14" name="Text 12"/>
          <p:cNvSpPr/>
          <p:nvPr/>
        </p:nvSpPr>
        <p:spPr>
          <a:xfrm>
            <a:off x="10377249" y="464058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Driving innovation in the field of human-computer interaction and natural language processing.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12138422"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How AI Can Assist in Sign Language Parsing</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Computer Vision</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Leveraging advanced computer vision techniques to recognize and classify sign language gestures and handshapes.</a:t>
            </a:r>
            <a:endParaRPr lang="en-US" sz="1750" dirty="0"/>
          </a:p>
        </p:txBody>
      </p:sp>
      <p:sp>
        <p:nvSpPr>
          <p:cNvPr id="5" name="Text 3"/>
          <p:cNvSpPr/>
          <p:nvPr/>
        </p:nvSpPr>
        <p:spPr>
          <a:xfrm>
            <a:off x="5332928" y="3634264"/>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Natural Language Processing</a:t>
            </a:r>
            <a:endParaRPr lang="en-US" sz="2200" dirty="0"/>
          </a:p>
        </p:txBody>
      </p:sp>
      <p:sp>
        <p:nvSpPr>
          <p:cNvPr id="6" name="Text 4"/>
          <p:cNvSpPr/>
          <p:nvPr/>
        </p:nvSpPr>
        <p:spPr>
          <a:xfrm>
            <a:off x="5332928" y="456973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Applying NLP algorithms to interpret the semantic meaning and grammatical structure of sign language.</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Real-Time Analysis</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Enabling immediate translation and feedback, facilitating seamless communication in real-time.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0303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Project Overview</a:t>
            </a:r>
            <a:endParaRPr lang="en-US" sz="4450" dirty="0"/>
          </a:p>
        </p:txBody>
      </p:sp>
      <p:sp>
        <p:nvSpPr>
          <p:cNvPr id="3" name="Shape 1"/>
          <p:cNvSpPr/>
          <p:nvPr/>
        </p:nvSpPr>
        <p:spPr>
          <a:xfrm>
            <a:off x="1118711" y="2451973"/>
            <a:ext cx="30480" cy="4374475"/>
          </a:xfrm>
          <a:prstGeom prst="roundRect">
            <a:avLst>
              <a:gd name="adj" fmla="val 312558"/>
            </a:avLst>
          </a:prstGeom>
          <a:solidFill>
            <a:srgbClr val="56565B"/>
          </a:solidFill>
          <a:ln/>
        </p:spPr>
      </p:sp>
      <p:sp>
        <p:nvSpPr>
          <p:cNvPr id="4" name="Shape 2"/>
          <p:cNvSpPr/>
          <p:nvPr/>
        </p:nvSpPr>
        <p:spPr>
          <a:xfrm>
            <a:off x="1358622" y="2947035"/>
            <a:ext cx="793790" cy="30480"/>
          </a:xfrm>
          <a:prstGeom prst="roundRect">
            <a:avLst>
              <a:gd name="adj" fmla="val 312558"/>
            </a:avLst>
          </a:prstGeom>
          <a:solidFill>
            <a:srgbClr val="56565B"/>
          </a:solidFill>
          <a:ln/>
        </p:spPr>
      </p:sp>
      <p:sp>
        <p:nvSpPr>
          <p:cNvPr id="5" name="Shape 3"/>
          <p:cNvSpPr/>
          <p:nvPr/>
        </p:nvSpPr>
        <p:spPr>
          <a:xfrm>
            <a:off x="878800" y="2707124"/>
            <a:ext cx="510302" cy="510302"/>
          </a:xfrm>
          <a:prstGeom prst="roundRect">
            <a:avLst>
              <a:gd name="adj" fmla="val 18669"/>
            </a:avLst>
          </a:prstGeom>
          <a:solidFill>
            <a:srgbClr val="3D3D42"/>
          </a:solidFill>
          <a:ln w="7620">
            <a:solidFill>
              <a:srgbClr val="56565B"/>
            </a:solidFill>
            <a:prstDash val="solid"/>
          </a:ln>
        </p:spPr>
      </p:sp>
      <p:sp>
        <p:nvSpPr>
          <p:cNvPr id="6" name="Text 4"/>
          <p:cNvSpPr/>
          <p:nvPr/>
        </p:nvSpPr>
        <p:spPr>
          <a:xfrm>
            <a:off x="1084183" y="2792135"/>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7" name="Text 5"/>
          <p:cNvSpPr/>
          <p:nvPr/>
        </p:nvSpPr>
        <p:spPr>
          <a:xfrm>
            <a:off x="2381488" y="267878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Objective</a:t>
            </a:r>
            <a:endParaRPr lang="en-US" sz="2200" dirty="0"/>
          </a:p>
        </p:txBody>
      </p:sp>
      <p:sp>
        <p:nvSpPr>
          <p:cNvPr id="8" name="Text 6"/>
          <p:cNvSpPr/>
          <p:nvPr/>
        </p:nvSpPr>
        <p:spPr>
          <a:xfrm>
            <a:off x="2381488" y="3169206"/>
            <a:ext cx="1145512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Develop an AI system capable of detecting hand signs and interpreting them as sign language.</a:t>
            </a:r>
            <a:endParaRPr lang="en-US" sz="1750" dirty="0"/>
          </a:p>
        </p:txBody>
      </p:sp>
      <p:sp>
        <p:nvSpPr>
          <p:cNvPr id="9" name="Shape 7"/>
          <p:cNvSpPr/>
          <p:nvPr/>
        </p:nvSpPr>
        <p:spPr>
          <a:xfrm>
            <a:off x="1358622" y="4480798"/>
            <a:ext cx="793790" cy="30480"/>
          </a:xfrm>
          <a:prstGeom prst="roundRect">
            <a:avLst>
              <a:gd name="adj" fmla="val 312558"/>
            </a:avLst>
          </a:prstGeom>
          <a:solidFill>
            <a:srgbClr val="56565B"/>
          </a:solidFill>
          <a:ln/>
        </p:spPr>
      </p:sp>
      <p:sp>
        <p:nvSpPr>
          <p:cNvPr id="10" name="Shape 8"/>
          <p:cNvSpPr/>
          <p:nvPr/>
        </p:nvSpPr>
        <p:spPr>
          <a:xfrm>
            <a:off x="878800" y="4240887"/>
            <a:ext cx="510302" cy="510302"/>
          </a:xfrm>
          <a:prstGeom prst="roundRect">
            <a:avLst>
              <a:gd name="adj" fmla="val 18669"/>
            </a:avLst>
          </a:prstGeom>
          <a:solidFill>
            <a:srgbClr val="3D3D42"/>
          </a:solidFill>
          <a:ln w="7620">
            <a:solidFill>
              <a:srgbClr val="56565B"/>
            </a:solidFill>
            <a:prstDash val="solid"/>
          </a:ln>
        </p:spPr>
      </p:sp>
      <p:sp>
        <p:nvSpPr>
          <p:cNvPr id="11" name="Text 9"/>
          <p:cNvSpPr/>
          <p:nvPr/>
        </p:nvSpPr>
        <p:spPr>
          <a:xfrm>
            <a:off x="1036558" y="4325898"/>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12" name="Text 10"/>
          <p:cNvSpPr/>
          <p:nvPr/>
        </p:nvSpPr>
        <p:spPr>
          <a:xfrm>
            <a:off x="2381488" y="4212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Goal</a:t>
            </a:r>
            <a:endParaRPr lang="en-US" sz="2200" dirty="0"/>
          </a:p>
        </p:txBody>
      </p:sp>
      <p:sp>
        <p:nvSpPr>
          <p:cNvPr id="13" name="Text 11"/>
          <p:cNvSpPr/>
          <p:nvPr/>
        </p:nvSpPr>
        <p:spPr>
          <a:xfrm>
            <a:off x="2381488" y="4702969"/>
            <a:ext cx="1145512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Enable real-time communication assistance for the Deaf and Hard of Hearing (DHH) community.</a:t>
            </a:r>
            <a:endParaRPr lang="en-US" sz="1750" dirty="0"/>
          </a:p>
        </p:txBody>
      </p:sp>
      <p:sp>
        <p:nvSpPr>
          <p:cNvPr id="14" name="Shape 12"/>
          <p:cNvSpPr/>
          <p:nvPr/>
        </p:nvSpPr>
        <p:spPr>
          <a:xfrm>
            <a:off x="1358622" y="6014561"/>
            <a:ext cx="793790" cy="30480"/>
          </a:xfrm>
          <a:prstGeom prst="roundRect">
            <a:avLst>
              <a:gd name="adj" fmla="val 312558"/>
            </a:avLst>
          </a:prstGeom>
          <a:solidFill>
            <a:srgbClr val="56565B"/>
          </a:solidFill>
          <a:ln/>
        </p:spPr>
      </p:sp>
      <p:sp>
        <p:nvSpPr>
          <p:cNvPr id="15" name="Shape 13"/>
          <p:cNvSpPr/>
          <p:nvPr/>
        </p:nvSpPr>
        <p:spPr>
          <a:xfrm>
            <a:off x="878800" y="5774650"/>
            <a:ext cx="510302" cy="510302"/>
          </a:xfrm>
          <a:prstGeom prst="roundRect">
            <a:avLst>
              <a:gd name="adj" fmla="val 18669"/>
            </a:avLst>
          </a:prstGeom>
          <a:solidFill>
            <a:srgbClr val="3D3D42"/>
          </a:solidFill>
          <a:ln w="7620">
            <a:solidFill>
              <a:srgbClr val="56565B"/>
            </a:solidFill>
            <a:prstDash val="solid"/>
          </a:ln>
        </p:spPr>
      </p:sp>
      <p:sp>
        <p:nvSpPr>
          <p:cNvPr id="16" name="Text 14"/>
          <p:cNvSpPr/>
          <p:nvPr/>
        </p:nvSpPr>
        <p:spPr>
          <a:xfrm>
            <a:off x="1034415" y="5859661"/>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7" name="Text 15"/>
          <p:cNvSpPr/>
          <p:nvPr/>
        </p:nvSpPr>
        <p:spPr>
          <a:xfrm>
            <a:off x="2381488" y="57463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Solution</a:t>
            </a:r>
            <a:endParaRPr lang="en-US" sz="2200" dirty="0"/>
          </a:p>
        </p:txBody>
      </p:sp>
      <p:sp>
        <p:nvSpPr>
          <p:cNvPr id="18" name="Text 16"/>
          <p:cNvSpPr/>
          <p:nvPr/>
        </p:nvSpPr>
        <p:spPr>
          <a:xfrm>
            <a:off x="2381488" y="6236732"/>
            <a:ext cx="1145512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Leverage computer vision and deep learning to recognize and translate hand gestures.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5561" y="531495"/>
            <a:ext cx="4826079" cy="603171"/>
          </a:xfrm>
          <a:prstGeom prst="rect">
            <a:avLst/>
          </a:prstGeom>
          <a:noFill/>
          <a:ln/>
        </p:spPr>
        <p:txBody>
          <a:bodyPr wrap="none" lIns="0" tIns="0" rIns="0" bIns="0" rtlCol="0" anchor="t"/>
          <a:lstStyle/>
          <a:p>
            <a:pPr marL="0" indent="0">
              <a:lnSpc>
                <a:spcPts val="4750"/>
              </a:lnSpc>
              <a:buNone/>
            </a:pPr>
            <a:r>
              <a:rPr lang="en-US" sz="3800" dirty="0">
                <a:solidFill>
                  <a:srgbClr val="F2F2F3"/>
                </a:solidFill>
                <a:latin typeface="Poppins Light" pitchFamily="34" charset="0"/>
                <a:ea typeface="Poppins Light" pitchFamily="34" charset="-122"/>
                <a:cs typeface="Poppins Light" pitchFamily="34" charset="-120"/>
              </a:rPr>
              <a:t>Project Approach</a:t>
            </a:r>
            <a:endParaRPr lang="en-US" sz="3800" dirty="0"/>
          </a:p>
        </p:txBody>
      </p:sp>
      <p:pic>
        <p:nvPicPr>
          <p:cNvPr id="3" name="Image 0" descr="preencoded.png"/>
          <p:cNvPicPr>
            <a:picLocks noChangeAspect="1"/>
          </p:cNvPicPr>
          <p:nvPr/>
        </p:nvPicPr>
        <p:blipFill>
          <a:blip r:embed="rId3"/>
          <a:stretch>
            <a:fillRect/>
          </a:stretch>
        </p:blipFill>
        <p:spPr>
          <a:xfrm>
            <a:off x="675561" y="1520666"/>
            <a:ext cx="965121" cy="1544360"/>
          </a:xfrm>
          <a:prstGeom prst="rect">
            <a:avLst/>
          </a:prstGeom>
        </p:spPr>
      </p:pic>
      <p:sp>
        <p:nvSpPr>
          <p:cNvPr id="4" name="Text 1"/>
          <p:cNvSpPr/>
          <p:nvPr/>
        </p:nvSpPr>
        <p:spPr>
          <a:xfrm>
            <a:off x="1930241" y="1713667"/>
            <a:ext cx="2413040" cy="301585"/>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Poppins Light" pitchFamily="34" charset="0"/>
                <a:ea typeface="Poppins Light" pitchFamily="34" charset="-122"/>
                <a:cs typeface="Poppins Light" pitchFamily="34" charset="-120"/>
              </a:rPr>
              <a:t>Data Collection</a:t>
            </a:r>
            <a:endParaRPr lang="en-US" sz="1900" dirty="0"/>
          </a:p>
        </p:txBody>
      </p:sp>
      <p:sp>
        <p:nvSpPr>
          <p:cNvPr id="5" name="Text 2"/>
          <p:cNvSpPr/>
          <p:nvPr/>
        </p:nvSpPr>
        <p:spPr>
          <a:xfrm>
            <a:off x="1930241" y="2130981"/>
            <a:ext cx="12024598" cy="3087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Gather a comprehensive dataset of hand gestures corresponding to various sign language symbols, ensuring diverse representation.</a:t>
            </a:r>
            <a:endParaRPr lang="en-US" sz="1500" dirty="0"/>
          </a:p>
        </p:txBody>
      </p:sp>
      <p:pic>
        <p:nvPicPr>
          <p:cNvPr id="6" name="Image 1" descr="preencoded.png"/>
          <p:cNvPicPr>
            <a:picLocks noChangeAspect="1"/>
          </p:cNvPicPr>
          <p:nvPr/>
        </p:nvPicPr>
        <p:blipFill>
          <a:blip r:embed="rId4"/>
          <a:stretch>
            <a:fillRect/>
          </a:stretch>
        </p:blipFill>
        <p:spPr>
          <a:xfrm>
            <a:off x="675561" y="3065026"/>
            <a:ext cx="965121" cy="1544360"/>
          </a:xfrm>
          <a:prstGeom prst="rect">
            <a:avLst/>
          </a:prstGeom>
        </p:spPr>
      </p:pic>
      <p:sp>
        <p:nvSpPr>
          <p:cNvPr id="7" name="Text 3"/>
          <p:cNvSpPr/>
          <p:nvPr/>
        </p:nvSpPr>
        <p:spPr>
          <a:xfrm>
            <a:off x="1930241" y="3258026"/>
            <a:ext cx="2413040" cy="301585"/>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Poppins Light" pitchFamily="34" charset="0"/>
                <a:ea typeface="Poppins Light" pitchFamily="34" charset="-122"/>
                <a:cs typeface="Poppins Light" pitchFamily="34" charset="-120"/>
              </a:rPr>
              <a:t>Model Selection</a:t>
            </a:r>
            <a:endParaRPr lang="en-US" sz="1900" dirty="0"/>
          </a:p>
        </p:txBody>
      </p:sp>
      <p:sp>
        <p:nvSpPr>
          <p:cNvPr id="8" name="Text 4"/>
          <p:cNvSpPr/>
          <p:nvPr/>
        </p:nvSpPr>
        <p:spPr>
          <a:xfrm>
            <a:off x="1930241" y="3675340"/>
            <a:ext cx="12024598" cy="617458"/>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Evaluate and choose an advanced deep learning architecture, such as Convolutional Neural Networks (CNNs) or Transformers, to effectively recognize and interpret hand signs.</a:t>
            </a:r>
            <a:endParaRPr lang="en-US" sz="1500" dirty="0"/>
          </a:p>
        </p:txBody>
      </p:sp>
      <p:pic>
        <p:nvPicPr>
          <p:cNvPr id="9" name="Image 2" descr="preencoded.png"/>
          <p:cNvPicPr>
            <a:picLocks noChangeAspect="1"/>
          </p:cNvPicPr>
          <p:nvPr/>
        </p:nvPicPr>
        <p:blipFill>
          <a:blip r:embed="rId5"/>
          <a:stretch>
            <a:fillRect/>
          </a:stretch>
        </p:blipFill>
        <p:spPr>
          <a:xfrm>
            <a:off x="675561" y="4609386"/>
            <a:ext cx="965121" cy="1544360"/>
          </a:xfrm>
          <a:prstGeom prst="rect">
            <a:avLst/>
          </a:prstGeom>
        </p:spPr>
      </p:pic>
      <p:sp>
        <p:nvSpPr>
          <p:cNvPr id="10" name="Text 5"/>
          <p:cNvSpPr/>
          <p:nvPr/>
        </p:nvSpPr>
        <p:spPr>
          <a:xfrm>
            <a:off x="1930241" y="4802386"/>
            <a:ext cx="2495431" cy="301585"/>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Poppins Light" pitchFamily="34" charset="0"/>
                <a:ea typeface="Poppins Light" pitchFamily="34" charset="-122"/>
                <a:cs typeface="Poppins Light" pitchFamily="34" charset="-120"/>
              </a:rPr>
              <a:t>Training &amp; Evaluation</a:t>
            </a:r>
            <a:endParaRPr lang="en-US" sz="1900" dirty="0"/>
          </a:p>
        </p:txBody>
      </p:sp>
      <p:sp>
        <p:nvSpPr>
          <p:cNvPr id="11" name="Text 6"/>
          <p:cNvSpPr/>
          <p:nvPr/>
        </p:nvSpPr>
        <p:spPr>
          <a:xfrm>
            <a:off x="1930241" y="5219700"/>
            <a:ext cx="12024598" cy="308729"/>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Rigorously train and validate the model using the annotated hand gesture datasets, optimizing for accuracy and real-time performance.</a:t>
            </a:r>
            <a:endParaRPr lang="en-US" sz="1500" dirty="0"/>
          </a:p>
        </p:txBody>
      </p:sp>
      <p:pic>
        <p:nvPicPr>
          <p:cNvPr id="12" name="Image 3" descr="preencoded.png"/>
          <p:cNvPicPr>
            <a:picLocks noChangeAspect="1"/>
          </p:cNvPicPr>
          <p:nvPr/>
        </p:nvPicPr>
        <p:blipFill>
          <a:blip r:embed="rId6"/>
          <a:stretch>
            <a:fillRect/>
          </a:stretch>
        </p:blipFill>
        <p:spPr>
          <a:xfrm>
            <a:off x="675561" y="6153745"/>
            <a:ext cx="965121" cy="1544360"/>
          </a:xfrm>
          <a:prstGeom prst="rect">
            <a:avLst/>
          </a:prstGeom>
        </p:spPr>
      </p:pic>
      <p:sp>
        <p:nvSpPr>
          <p:cNvPr id="13" name="Text 7"/>
          <p:cNvSpPr/>
          <p:nvPr/>
        </p:nvSpPr>
        <p:spPr>
          <a:xfrm>
            <a:off x="1930241" y="6346746"/>
            <a:ext cx="2556748" cy="301585"/>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Poppins Light" pitchFamily="34" charset="0"/>
                <a:ea typeface="Poppins Light" pitchFamily="34" charset="-122"/>
                <a:cs typeface="Poppins Light" pitchFamily="34" charset="-120"/>
              </a:rPr>
              <a:t>Real-time Translation</a:t>
            </a:r>
            <a:endParaRPr lang="en-US" sz="1900" dirty="0"/>
          </a:p>
        </p:txBody>
      </p:sp>
      <p:sp>
        <p:nvSpPr>
          <p:cNvPr id="14" name="Text 8"/>
          <p:cNvSpPr/>
          <p:nvPr/>
        </p:nvSpPr>
        <p:spPr>
          <a:xfrm>
            <a:off x="1930241" y="6764060"/>
            <a:ext cx="12024598" cy="617458"/>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Implement a seamless real-time detection and parsing system to enable continuous sign language translation, empowering effective communication.</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6286"/>
            <a:ext cx="9059228"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Data Collection and Preparation</a:t>
            </a:r>
            <a:endParaRPr lang="en-US" sz="4450" dirty="0"/>
          </a:p>
        </p:txBody>
      </p:sp>
      <p:pic>
        <p:nvPicPr>
          <p:cNvPr id="3" name="Image 0" descr="preencoded.png"/>
          <p:cNvPicPr>
            <a:picLocks noChangeAspect="1"/>
          </p:cNvPicPr>
          <p:nvPr/>
        </p:nvPicPr>
        <p:blipFill>
          <a:blip r:embed="rId3"/>
          <a:stretch>
            <a:fillRect/>
          </a:stretch>
        </p:blipFill>
        <p:spPr>
          <a:xfrm>
            <a:off x="793790" y="1928693"/>
            <a:ext cx="3005495" cy="1857494"/>
          </a:xfrm>
          <a:prstGeom prst="rect">
            <a:avLst/>
          </a:prstGeom>
        </p:spPr>
      </p:pic>
      <p:sp>
        <p:nvSpPr>
          <p:cNvPr id="4" name="Text 1"/>
          <p:cNvSpPr/>
          <p:nvPr/>
        </p:nvSpPr>
        <p:spPr>
          <a:xfrm>
            <a:off x="793790" y="40696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Dataset Collection</a:t>
            </a:r>
            <a:endParaRPr lang="en-US" sz="2200" dirty="0"/>
          </a:p>
        </p:txBody>
      </p:sp>
      <p:sp>
        <p:nvSpPr>
          <p:cNvPr id="5" name="Text 2"/>
          <p:cNvSpPr/>
          <p:nvPr/>
        </p:nvSpPr>
        <p:spPr>
          <a:xfrm>
            <a:off x="793790" y="4560094"/>
            <a:ext cx="3005495"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To build a robust sign language recognition system, we'll need a comprehensive dataset of hand gestures and their corresponding sign language meanings.</a:t>
            </a:r>
            <a:endParaRPr lang="en-US" sz="1750" dirty="0"/>
          </a:p>
        </p:txBody>
      </p:sp>
      <p:pic>
        <p:nvPicPr>
          <p:cNvPr id="6" name="Image 1" descr="preencoded.png"/>
          <p:cNvPicPr>
            <a:picLocks noChangeAspect="1"/>
          </p:cNvPicPr>
          <p:nvPr/>
        </p:nvPicPr>
        <p:blipFill>
          <a:blip r:embed="rId4"/>
          <a:stretch>
            <a:fillRect/>
          </a:stretch>
        </p:blipFill>
        <p:spPr>
          <a:xfrm>
            <a:off x="4139446" y="1928693"/>
            <a:ext cx="3005614" cy="1857494"/>
          </a:xfrm>
          <a:prstGeom prst="rect">
            <a:avLst/>
          </a:prstGeom>
        </p:spPr>
      </p:pic>
      <p:sp>
        <p:nvSpPr>
          <p:cNvPr id="7" name="Text 3"/>
          <p:cNvSpPr/>
          <p:nvPr/>
        </p:nvSpPr>
        <p:spPr>
          <a:xfrm>
            <a:off x="4139446" y="4069675"/>
            <a:ext cx="3005614"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Diverse Representation</a:t>
            </a:r>
            <a:endParaRPr lang="en-US" sz="2200" dirty="0"/>
          </a:p>
        </p:txBody>
      </p:sp>
      <p:sp>
        <p:nvSpPr>
          <p:cNvPr id="8" name="Text 4"/>
          <p:cNvSpPr/>
          <p:nvPr/>
        </p:nvSpPr>
        <p:spPr>
          <a:xfrm>
            <a:off x="4139446" y="4914424"/>
            <a:ext cx="3005614" cy="254031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We plan to leverage public datasets like the American Sign Language (ASL) corpus, as well as conduct custom recordings to ensure diverse representation across sign language dialects.</a:t>
            </a:r>
            <a:endParaRPr lang="en-US" sz="1750" dirty="0"/>
          </a:p>
        </p:txBody>
      </p:sp>
      <p:pic>
        <p:nvPicPr>
          <p:cNvPr id="9" name="Image 2" descr="preencoded.png"/>
          <p:cNvPicPr>
            <a:picLocks noChangeAspect="1"/>
          </p:cNvPicPr>
          <p:nvPr/>
        </p:nvPicPr>
        <p:blipFill>
          <a:blip r:embed="rId5"/>
          <a:stretch>
            <a:fillRect/>
          </a:stretch>
        </p:blipFill>
        <p:spPr>
          <a:xfrm>
            <a:off x="7485221" y="1928693"/>
            <a:ext cx="3005614" cy="1857494"/>
          </a:xfrm>
          <a:prstGeom prst="rect">
            <a:avLst/>
          </a:prstGeom>
        </p:spPr>
      </p:pic>
      <p:sp>
        <p:nvSpPr>
          <p:cNvPr id="10" name="Text 5"/>
          <p:cNvSpPr/>
          <p:nvPr/>
        </p:nvSpPr>
        <p:spPr>
          <a:xfrm>
            <a:off x="7485221" y="40696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Annotation</a:t>
            </a:r>
            <a:endParaRPr lang="en-US" sz="2200" dirty="0"/>
          </a:p>
        </p:txBody>
      </p:sp>
      <p:sp>
        <p:nvSpPr>
          <p:cNvPr id="11" name="Text 6"/>
          <p:cNvSpPr/>
          <p:nvPr/>
        </p:nvSpPr>
        <p:spPr>
          <a:xfrm>
            <a:off x="7485221" y="4560094"/>
            <a:ext cx="3005614"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Each hand gesture will be carefully annotated with its associated sign language symbol, allowing the machine learning model to learn the nuanced connections between visual features and semantic meaning.</a:t>
            </a:r>
            <a:endParaRPr lang="en-US" sz="1750" dirty="0"/>
          </a:p>
        </p:txBody>
      </p:sp>
      <p:pic>
        <p:nvPicPr>
          <p:cNvPr id="12" name="Image 3" descr="preencoded.png"/>
          <p:cNvPicPr>
            <a:picLocks noChangeAspect="1"/>
          </p:cNvPicPr>
          <p:nvPr/>
        </p:nvPicPr>
        <p:blipFill>
          <a:blip r:embed="rId6"/>
          <a:stretch>
            <a:fillRect/>
          </a:stretch>
        </p:blipFill>
        <p:spPr>
          <a:xfrm>
            <a:off x="10830997" y="1928693"/>
            <a:ext cx="3005614" cy="1857494"/>
          </a:xfrm>
          <a:prstGeom prst="rect">
            <a:avLst/>
          </a:prstGeom>
        </p:spPr>
      </p:pic>
      <p:sp>
        <p:nvSpPr>
          <p:cNvPr id="13" name="Text 7"/>
          <p:cNvSpPr/>
          <p:nvPr/>
        </p:nvSpPr>
        <p:spPr>
          <a:xfrm>
            <a:off x="10830997" y="40696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Preprocessing</a:t>
            </a:r>
            <a:endParaRPr lang="en-US" sz="2200" dirty="0"/>
          </a:p>
        </p:txBody>
      </p:sp>
      <p:sp>
        <p:nvSpPr>
          <p:cNvPr id="14" name="Text 8"/>
          <p:cNvSpPr/>
          <p:nvPr/>
        </p:nvSpPr>
        <p:spPr>
          <a:xfrm>
            <a:off x="10830997" y="4560094"/>
            <a:ext cx="3005614"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To further improve model performance, we will preprocess the data by resizing the images, removing backgrounds, and applying normalization techniques.</a:t>
            </a:r>
            <a:endParaRPr lang="en-US" sz="1750" dirty="0"/>
          </a:p>
        </p:txBody>
      </p:sp>
      <p:pic>
        <p:nvPicPr>
          <p:cNvPr id="1026" name="Picture 2" descr="803,540 Black Data Background Royalty-Free Images, Stock Photos &amp; Pictures  | Shutterstock">
            <a:extLst>
              <a:ext uri="{FF2B5EF4-FFF2-40B4-BE49-F238E27FC236}">
                <a16:creationId xmlns:a16="http://schemas.microsoft.com/office/drawing/2014/main" id="{138DD115-FAD2-855D-81A8-F2057AC613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791" y="1928693"/>
            <a:ext cx="3005494" cy="18574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3,200+ Thumbs Up Drawing Stock Photos, Pictures &amp; Royalty-Free Images -  iStock">
            <a:extLst>
              <a:ext uri="{FF2B5EF4-FFF2-40B4-BE49-F238E27FC236}">
                <a16:creationId xmlns:a16="http://schemas.microsoft.com/office/drawing/2014/main" id="{03DD25EC-F181-E06B-BC48-362FE2B19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9446" y="1928694"/>
            <a:ext cx="3005494" cy="18574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erican Sign Language ASL Alphabet and numbers. Dactyl alphabet. Deaf-mutes hand language. Learning alphabet, nonverbal deaf-mute communication. Vector ">
            <a:extLst>
              <a:ext uri="{FF2B5EF4-FFF2-40B4-BE49-F238E27FC236}">
                <a16:creationId xmlns:a16="http://schemas.microsoft.com/office/drawing/2014/main" id="{41F9250D-CA09-3597-D8CE-7EDB5E8245C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308" r="50048" b="19905"/>
          <a:stretch/>
        </p:blipFill>
        <p:spPr bwMode="auto">
          <a:xfrm>
            <a:off x="7485221" y="1928694"/>
            <a:ext cx="3005494" cy="18574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4CE9629-F85C-00C6-621A-97F2F9851DFD}"/>
              </a:ext>
            </a:extLst>
          </p:cNvPr>
          <p:cNvPicPr>
            <a:picLocks noChangeAspect="1"/>
          </p:cNvPicPr>
          <p:nvPr/>
        </p:nvPicPr>
        <p:blipFill>
          <a:blip r:embed="rId10"/>
          <a:stretch>
            <a:fillRect/>
          </a:stretch>
        </p:blipFill>
        <p:spPr>
          <a:xfrm>
            <a:off x="10830997" y="1928693"/>
            <a:ext cx="3005612" cy="18574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13642"/>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Model Architecture for Sign Language Recognition</a:t>
            </a:r>
            <a:endParaRPr lang="en-US" sz="4450" dirty="0"/>
          </a:p>
        </p:txBody>
      </p:sp>
      <p:sp>
        <p:nvSpPr>
          <p:cNvPr id="3" name="Text 1"/>
          <p:cNvSpPr/>
          <p:nvPr/>
        </p:nvSpPr>
        <p:spPr>
          <a:xfrm>
            <a:off x="793790" y="3498175"/>
            <a:ext cx="291024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Convolutional Layers</a:t>
            </a:r>
            <a:endParaRPr lang="en-US" sz="2200" dirty="0"/>
          </a:p>
        </p:txBody>
      </p:sp>
      <p:sp>
        <p:nvSpPr>
          <p:cNvPr id="4" name="Text 2"/>
          <p:cNvSpPr/>
          <p:nvPr/>
        </p:nvSpPr>
        <p:spPr>
          <a:xfrm>
            <a:off x="793790" y="407931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Extract low-level visual features from hand gesture images.</a:t>
            </a:r>
            <a:endParaRPr lang="en-US" sz="1750" dirty="0"/>
          </a:p>
        </p:txBody>
      </p:sp>
      <p:sp>
        <p:nvSpPr>
          <p:cNvPr id="5" name="Text 3"/>
          <p:cNvSpPr/>
          <p:nvPr/>
        </p:nvSpPr>
        <p:spPr>
          <a:xfrm>
            <a:off x="5332928" y="349817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Pooling Layers</a:t>
            </a:r>
            <a:endParaRPr lang="en-US" sz="2200" dirty="0"/>
          </a:p>
        </p:txBody>
      </p:sp>
      <p:sp>
        <p:nvSpPr>
          <p:cNvPr id="6" name="Text 4"/>
          <p:cNvSpPr/>
          <p:nvPr/>
        </p:nvSpPr>
        <p:spPr>
          <a:xfrm>
            <a:off x="5332928" y="407931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Downsample feature maps to capture spatial relationships.</a:t>
            </a:r>
            <a:endParaRPr lang="en-US" sz="1750" dirty="0"/>
          </a:p>
        </p:txBody>
      </p:sp>
      <p:sp>
        <p:nvSpPr>
          <p:cNvPr id="7" name="Text 5"/>
          <p:cNvSpPr/>
          <p:nvPr/>
        </p:nvSpPr>
        <p:spPr>
          <a:xfrm>
            <a:off x="9872067" y="349817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Dense Layers</a:t>
            </a:r>
            <a:endParaRPr lang="en-US" sz="2200" dirty="0"/>
          </a:p>
        </p:txBody>
      </p:sp>
      <p:sp>
        <p:nvSpPr>
          <p:cNvPr id="8" name="Text 6"/>
          <p:cNvSpPr/>
          <p:nvPr/>
        </p:nvSpPr>
        <p:spPr>
          <a:xfrm>
            <a:off x="9872067" y="407931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Classify the hand sign based on the extracted features.</a:t>
            </a:r>
            <a:endParaRPr lang="en-US" sz="1750" dirty="0"/>
          </a:p>
        </p:txBody>
      </p:sp>
      <p:sp>
        <p:nvSpPr>
          <p:cNvPr id="9" name="Text 7"/>
          <p:cNvSpPr/>
          <p:nvPr/>
        </p:nvSpPr>
        <p:spPr>
          <a:xfrm>
            <a:off x="793790" y="5264348"/>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To accurately recognize and interpret sign language, we have selected a Convolutional Neural Network (CNN) model as the core architecture. The CNN will first extract low-level visual features from the hand gesture images through a series of convolutional and pooling layers. These learned features will then be passed through dense layers to classify the hand sign and map it to the corresponding sign language symbol.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771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Real-time Hand Sign Detection</a:t>
            </a:r>
            <a:endParaRPr lang="en-US" sz="4450" dirty="0"/>
          </a:p>
        </p:txBody>
      </p:sp>
      <p:sp>
        <p:nvSpPr>
          <p:cNvPr id="4" name="Text 1"/>
          <p:cNvSpPr/>
          <p:nvPr/>
        </p:nvSpPr>
        <p:spPr>
          <a:xfrm>
            <a:off x="793790" y="255543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Deploying a highly accurate and responsive hand sign recognition system for seamless real-time sign language interpretation.</a:t>
            </a:r>
            <a:endParaRPr lang="en-US" sz="1750" dirty="0"/>
          </a:p>
        </p:txBody>
      </p:sp>
      <p:sp>
        <p:nvSpPr>
          <p:cNvPr id="5" name="Shape 2"/>
          <p:cNvSpPr/>
          <p:nvPr/>
        </p:nvSpPr>
        <p:spPr>
          <a:xfrm>
            <a:off x="793790" y="3791545"/>
            <a:ext cx="510302" cy="510302"/>
          </a:xfrm>
          <a:prstGeom prst="roundRect">
            <a:avLst>
              <a:gd name="adj" fmla="val 18669"/>
            </a:avLst>
          </a:prstGeom>
          <a:solidFill>
            <a:srgbClr val="3D3D42"/>
          </a:solidFill>
          <a:ln w="7620">
            <a:solidFill>
              <a:srgbClr val="56565B"/>
            </a:solidFill>
            <a:prstDash val="solid"/>
          </a:ln>
        </p:spPr>
      </p:sp>
      <p:sp>
        <p:nvSpPr>
          <p:cNvPr id="6" name="Text 3"/>
          <p:cNvSpPr/>
          <p:nvPr/>
        </p:nvSpPr>
        <p:spPr>
          <a:xfrm>
            <a:off x="999173" y="3876556"/>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7" name="Text 4"/>
          <p:cNvSpPr/>
          <p:nvPr/>
        </p:nvSpPr>
        <p:spPr>
          <a:xfrm>
            <a:off x="1530906" y="37915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Tech Stack</a:t>
            </a:r>
            <a:endParaRPr lang="en-US" sz="2200" dirty="0"/>
          </a:p>
        </p:txBody>
      </p:sp>
      <p:sp>
        <p:nvSpPr>
          <p:cNvPr id="8" name="Text 5"/>
          <p:cNvSpPr/>
          <p:nvPr/>
        </p:nvSpPr>
        <p:spPr>
          <a:xfrm>
            <a:off x="1530906" y="4281964"/>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Leveraging OpenCV, TensorFlow, or PyTorch for efficient real-time processing.</a:t>
            </a:r>
            <a:endParaRPr lang="en-US" sz="1750" dirty="0"/>
          </a:p>
        </p:txBody>
      </p:sp>
      <p:sp>
        <p:nvSpPr>
          <p:cNvPr id="9" name="Shape 6"/>
          <p:cNvSpPr/>
          <p:nvPr/>
        </p:nvSpPr>
        <p:spPr>
          <a:xfrm>
            <a:off x="4685467" y="3791545"/>
            <a:ext cx="510302" cy="510302"/>
          </a:xfrm>
          <a:prstGeom prst="roundRect">
            <a:avLst>
              <a:gd name="adj" fmla="val 18669"/>
            </a:avLst>
          </a:prstGeom>
          <a:solidFill>
            <a:srgbClr val="3D3D42"/>
          </a:solidFill>
          <a:ln w="7620">
            <a:solidFill>
              <a:srgbClr val="56565B"/>
            </a:solidFill>
            <a:prstDash val="solid"/>
          </a:ln>
        </p:spPr>
      </p:sp>
      <p:sp>
        <p:nvSpPr>
          <p:cNvPr id="10" name="Text 7"/>
          <p:cNvSpPr/>
          <p:nvPr/>
        </p:nvSpPr>
        <p:spPr>
          <a:xfrm>
            <a:off x="4843224" y="3876556"/>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11" name="Text 8"/>
          <p:cNvSpPr/>
          <p:nvPr/>
        </p:nvSpPr>
        <p:spPr>
          <a:xfrm>
            <a:off x="5422583" y="37915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Challenges</a:t>
            </a:r>
            <a:endParaRPr lang="en-US" sz="2200" dirty="0"/>
          </a:p>
        </p:txBody>
      </p:sp>
      <p:sp>
        <p:nvSpPr>
          <p:cNvPr id="12" name="Text 9"/>
          <p:cNvSpPr/>
          <p:nvPr/>
        </p:nvSpPr>
        <p:spPr>
          <a:xfrm>
            <a:off x="5422583" y="428196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Achieving high accuracy and low latency for real-time usability and smooth interactions.</a:t>
            </a:r>
            <a:endParaRPr lang="en-US" sz="1750" dirty="0"/>
          </a:p>
        </p:txBody>
      </p:sp>
      <p:sp>
        <p:nvSpPr>
          <p:cNvPr id="13" name="Shape 10"/>
          <p:cNvSpPr/>
          <p:nvPr/>
        </p:nvSpPr>
        <p:spPr>
          <a:xfrm>
            <a:off x="793790" y="6215539"/>
            <a:ext cx="510302" cy="510302"/>
          </a:xfrm>
          <a:prstGeom prst="roundRect">
            <a:avLst>
              <a:gd name="adj" fmla="val 18669"/>
            </a:avLst>
          </a:prstGeom>
          <a:solidFill>
            <a:srgbClr val="3D3D42"/>
          </a:solidFill>
          <a:ln w="7620">
            <a:solidFill>
              <a:srgbClr val="56565B"/>
            </a:solidFill>
            <a:prstDash val="solid"/>
          </a:ln>
        </p:spPr>
      </p:sp>
      <p:sp>
        <p:nvSpPr>
          <p:cNvPr id="14" name="Text 11"/>
          <p:cNvSpPr/>
          <p:nvPr/>
        </p:nvSpPr>
        <p:spPr>
          <a:xfrm>
            <a:off x="949404" y="6300549"/>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5" name="Text 12"/>
          <p:cNvSpPr/>
          <p:nvPr/>
        </p:nvSpPr>
        <p:spPr>
          <a:xfrm>
            <a:off x="1530906" y="621553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Solution</a:t>
            </a:r>
            <a:endParaRPr lang="en-US" sz="2200" dirty="0"/>
          </a:p>
        </p:txBody>
      </p:sp>
      <p:sp>
        <p:nvSpPr>
          <p:cNvPr id="16" name="Text 13"/>
          <p:cNvSpPr/>
          <p:nvPr/>
        </p:nvSpPr>
        <p:spPr>
          <a:xfrm>
            <a:off x="1530906" y="6705957"/>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Streamlining model deployment on lightweight frameworks for responsive hand sign detection.</a:t>
            </a:r>
            <a:endParaRPr lang="en-US" sz="1750" dirty="0"/>
          </a:p>
        </p:txBody>
      </p:sp>
      <p:pic>
        <p:nvPicPr>
          <p:cNvPr id="18" name="Picture 17">
            <a:extLst>
              <a:ext uri="{FF2B5EF4-FFF2-40B4-BE49-F238E27FC236}">
                <a16:creationId xmlns:a16="http://schemas.microsoft.com/office/drawing/2014/main" id="{D8A979EF-D7F1-472A-3702-0077AD5125F1}"/>
              </a:ext>
            </a:extLst>
          </p:cNvPr>
          <p:cNvPicPr>
            <a:picLocks noChangeAspect="1"/>
          </p:cNvPicPr>
          <p:nvPr/>
        </p:nvPicPr>
        <p:blipFill>
          <a:blip r:embed="rId4"/>
          <a:stretch>
            <a:fillRect/>
          </a:stretch>
        </p:blipFill>
        <p:spPr>
          <a:xfrm>
            <a:off x="8484632" y="0"/>
            <a:ext cx="6145649"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6753" y="539591"/>
            <a:ext cx="6260306" cy="613291"/>
          </a:xfrm>
          <a:prstGeom prst="rect">
            <a:avLst/>
          </a:prstGeom>
          <a:noFill/>
          <a:ln/>
        </p:spPr>
        <p:txBody>
          <a:bodyPr wrap="none" lIns="0" tIns="0" rIns="0" bIns="0" rtlCol="0" anchor="t"/>
          <a:lstStyle/>
          <a:p>
            <a:pPr marL="0" indent="0">
              <a:lnSpc>
                <a:spcPts val="4800"/>
              </a:lnSpc>
              <a:buNone/>
            </a:pPr>
            <a:r>
              <a:rPr lang="en-US" sz="3850" dirty="0">
                <a:solidFill>
                  <a:srgbClr val="F2F2F3"/>
                </a:solidFill>
                <a:latin typeface="Poppins Light" pitchFamily="34" charset="0"/>
                <a:ea typeface="Poppins Light" pitchFamily="34" charset="-122"/>
                <a:cs typeface="Poppins Light" pitchFamily="34" charset="-120"/>
              </a:rPr>
              <a:t>Training and Optimization</a:t>
            </a:r>
            <a:endParaRPr lang="en-US" sz="3850" dirty="0"/>
          </a:p>
        </p:txBody>
      </p:sp>
      <p:pic>
        <p:nvPicPr>
          <p:cNvPr id="3" name="Image 0" descr="preencoded.png"/>
          <p:cNvPicPr>
            <a:picLocks noChangeAspect="1"/>
          </p:cNvPicPr>
          <p:nvPr/>
        </p:nvPicPr>
        <p:blipFill>
          <a:blip r:embed="rId3"/>
          <a:stretch>
            <a:fillRect/>
          </a:stretch>
        </p:blipFill>
        <p:spPr>
          <a:xfrm>
            <a:off x="686753" y="1545312"/>
            <a:ext cx="6481286" cy="4005739"/>
          </a:xfrm>
          <a:prstGeom prst="rect">
            <a:avLst/>
          </a:prstGeom>
        </p:spPr>
      </p:pic>
      <p:sp>
        <p:nvSpPr>
          <p:cNvPr id="4" name="Text 1"/>
          <p:cNvSpPr/>
          <p:nvPr/>
        </p:nvSpPr>
        <p:spPr>
          <a:xfrm>
            <a:off x="686753" y="5796320"/>
            <a:ext cx="2452926" cy="306586"/>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Batch Training</a:t>
            </a:r>
            <a:endParaRPr lang="en-US" sz="1900" dirty="0"/>
          </a:p>
        </p:txBody>
      </p:sp>
      <p:sp>
        <p:nvSpPr>
          <p:cNvPr id="5" name="Text 2"/>
          <p:cNvSpPr/>
          <p:nvPr/>
        </p:nvSpPr>
        <p:spPr>
          <a:xfrm>
            <a:off x="686753" y="6220539"/>
            <a:ext cx="6481286" cy="627698"/>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Roboto Light" pitchFamily="34" charset="0"/>
                <a:ea typeface="Roboto Light" pitchFamily="34" charset="-122"/>
                <a:cs typeface="Roboto Light" pitchFamily="34" charset="-120"/>
              </a:rPr>
              <a:t>To train our sign language recognition model effectively, we will utilize a batch training approach with a large number of hand gesture samples.</a:t>
            </a:r>
            <a:endParaRPr lang="en-US" sz="1500" dirty="0"/>
          </a:p>
        </p:txBody>
      </p:sp>
      <p:pic>
        <p:nvPicPr>
          <p:cNvPr id="6" name="Image 1" descr="preencoded.png"/>
          <p:cNvPicPr>
            <a:picLocks noChangeAspect="1"/>
          </p:cNvPicPr>
          <p:nvPr/>
        </p:nvPicPr>
        <p:blipFill>
          <a:blip r:embed="rId4"/>
          <a:stretch>
            <a:fillRect/>
          </a:stretch>
        </p:blipFill>
        <p:spPr>
          <a:xfrm>
            <a:off x="7462361" y="1545312"/>
            <a:ext cx="6481286" cy="4005739"/>
          </a:xfrm>
          <a:prstGeom prst="rect">
            <a:avLst/>
          </a:prstGeom>
        </p:spPr>
      </p:pic>
      <p:sp>
        <p:nvSpPr>
          <p:cNvPr id="7" name="Text 3"/>
          <p:cNvSpPr/>
          <p:nvPr/>
        </p:nvSpPr>
        <p:spPr>
          <a:xfrm>
            <a:off x="7462361" y="5796320"/>
            <a:ext cx="3001923" cy="306586"/>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Optimization Techniques</a:t>
            </a:r>
            <a:endParaRPr lang="en-US" sz="1900" dirty="0"/>
          </a:p>
        </p:txBody>
      </p:sp>
      <p:sp>
        <p:nvSpPr>
          <p:cNvPr id="8" name="Text 4"/>
          <p:cNvSpPr/>
          <p:nvPr/>
        </p:nvSpPr>
        <p:spPr>
          <a:xfrm>
            <a:off x="7462361" y="6220539"/>
            <a:ext cx="6481286" cy="627698"/>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Roboto Light" pitchFamily="34" charset="0"/>
                <a:ea typeface="Roboto Light" pitchFamily="34" charset="-122"/>
                <a:cs typeface="Roboto Light" pitchFamily="34" charset="-120"/>
              </a:rPr>
              <a:t>To further enhance the model's performance, we will employ learning rate scheduling, data augmentation, and dropout layers.</a:t>
            </a:r>
            <a:endParaRPr lang="en-US" sz="1500" dirty="0"/>
          </a:p>
        </p:txBody>
      </p:sp>
      <p:sp>
        <p:nvSpPr>
          <p:cNvPr id="9" name="Text 5"/>
          <p:cNvSpPr/>
          <p:nvPr/>
        </p:nvSpPr>
        <p:spPr>
          <a:xfrm>
            <a:off x="686753" y="7068979"/>
            <a:ext cx="13256895" cy="627698"/>
          </a:xfrm>
          <a:prstGeom prst="rect">
            <a:avLst/>
          </a:prstGeom>
          <a:noFill/>
          <a:ln/>
        </p:spPr>
        <p:txBody>
          <a:bodyPr wrap="square" lIns="0" tIns="0" rIns="0" bIns="0" rtlCol="0" anchor="t"/>
          <a:lstStyle/>
          <a:p>
            <a:pPr marL="0" indent="0">
              <a:lnSpc>
                <a:spcPts val="2450"/>
              </a:lnSpc>
              <a:buNone/>
            </a:pPr>
            <a:r>
              <a:rPr lang="en-US" sz="1500" dirty="0">
                <a:solidFill>
                  <a:srgbClr val="E5E0DF"/>
                </a:solidFill>
                <a:latin typeface="Roboto Light" pitchFamily="34" charset="0"/>
                <a:ea typeface="Roboto Light" pitchFamily="34" charset="-122"/>
                <a:cs typeface="Roboto Light" pitchFamily="34" charset="-120"/>
              </a:rPr>
              <a:t>This allows the model to learn the intricate patterns and nuances of diverse sign language movements. These techniques help prevent overfitting and ensure the model generalizes well to new, unseen data.</a:t>
            </a:r>
            <a:endParaRPr lang="en-US" sz="1500" dirty="0"/>
          </a:p>
        </p:txBody>
      </p:sp>
      <p:pic>
        <p:nvPicPr>
          <p:cNvPr id="2050" name="Picture 2" descr="29,400+ Sign Language Hands Stock Photos, Pictures &amp; Royalty-Free Images -  iStock | Sign language hands vector, Sign language hands alphabet">
            <a:extLst>
              <a:ext uri="{FF2B5EF4-FFF2-40B4-BE49-F238E27FC236}">
                <a16:creationId xmlns:a16="http://schemas.microsoft.com/office/drawing/2014/main" id="{14D73D1A-E023-2D83-01F6-250E132019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752" y="1545312"/>
            <a:ext cx="6481285" cy="40057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5 Helpful ASL Signs for Fall 2021 | Rick Hansen Foundation">
            <a:extLst>
              <a:ext uri="{FF2B5EF4-FFF2-40B4-BE49-F238E27FC236}">
                <a16:creationId xmlns:a16="http://schemas.microsoft.com/office/drawing/2014/main" id="{802594FE-B4DA-19AF-358B-F77EAA8873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2360" y="1541881"/>
            <a:ext cx="6481287" cy="40091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TotalTime>
  <Words>889</Words>
  <Application>Microsoft Office PowerPoint</Application>
  <PresentationFormat>Custom</PresentationFormat>
  <Paragraphs>97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Poppins Light</vt:lpstr>
      <vt:lpstr>Calibri</vt:lpstr>
      <vt:lpstr>Roboto Light</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Mannan Singh</cp:lastModifiedBy>
  <cp:revision>2</cp:revision>
  <dcterms:created xsi:type="dcterms:W3CDTF">2024-10-29T08:42:07Z</dcterms:created>
  <dcterms:modified xsi:type="dcterms:W3CDTF">2024-10-29T09:06:52Z</dcterms:modified>
</cp:coreProperties>
</file>